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0996b79136_1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0996b79136_1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0996b79136_1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0996b79136_1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0996b79136_1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0996b79136_1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0996b791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0996b791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0996b79136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0996b79136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0996b79136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0996b79136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0996b79136_1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0996b79136_1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30" name="Shape 130"/>
        <p:cNvGrpSpPr/>
        <p:nvPr/>
      </p:nvGrpSpPr>
      <p:grpSpPr>
        <a:xfrm>
          <a:off x="0" y="0"/>
          <a:ext cx="0" cy="0"/>
          <a:chOff x="0" y="0"/>
          <a:chExt cx="0" cy="0"/>
        </a:xfrm>
      </p:grpSpPr>
      <p:pic>
        <p:nvPicPr>
          <p:cNvPr descr="offset_comp_343059.jpg" id="131" name="Google Shape;131;p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32" name="Google Shape;132;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3"/>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34" name="Google Shape;13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3"/>
          <p:cNvGrpSpPr/>
          <p:nvPr/>
        </p:nvGrpSpPr>
        <p:grpSpPr>
          <a:xfrm>
            <a:off x="0" y="381001"/>
            <a:ext cx="1037850" cy="1016287"/>
            <a:chOff x="0" y="381001"/>
            <a:chExt cx="1037850" cy="1016287"/>
          </a:xfrm>
        </p:grpSpPr>
        <p:sp>
          <p:nvSpPr>
            <p:cNvPr id="140" name="Google Shape;140;p1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4"/>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My Health       Solution</a:t>
            </a:r>
            <a:endParaRPr/>
          </a:p>
        </p:txBody>
      </p:sp>
      <p:sp>
        <p:nvSpPr>
          <p:cNvPr id="147" name="Google Shape;147;p14"/>
          <p:cNvSpPr txBox="1"/>
          <p:nvPr>
            <p:ph idx="1" type="subTitle"/>
          </p:nvPr>
        </p:nvSpPr>
        <p:spPr>
          <a:xfrm>
            <a:off x="5008925" y="3967800"/>
            <a:ext cx="3470700" cy="725700"/>
          </a:xfrm>
          <a:prstGeom prst="rect">
            <a:avLst/>
          </a:prstGeom>
        </p:spPr>
        <p:txBody>
          <a:bodyPr anchorCtr="0" anchor="t" bIns="91425" lIns="91425" spcFirstLastPara="1" rIns="91425" wrap="square" tIns="91425">
            <a:normAutofit fontScale="25000" lnSpcReduction="20000"/>
          </a:bodyPr>
          <a:lstStyle/>
          <a:p>
            <a:pPr indent="0" lvl="0" marL="0" rtl="0" algn="l">
              <a:lnSpc>
                <a:spcPct val="115000"/>
              </a:lnSpc>
              <a:spcBef>
                <a:spcPts val="0"/>
              </a:spcBef>
              <a:spcAft>
                <a:spcPts val="0"/>
              </a:spcAft>
              <a:buNone/>
            </a:pPr>
            <a:r>
              <a:rPr lang="en-GB"/>
              <a:t>                                       </a:t>
            </a:r>
            <a:r>
              <a:rPr lang="en-GB" sz="4900"/>
              <a:t>Prepared By:</a:t>
            </a:r>
            <a:endParaRPr sz="4900"/>
          </a:p>
          <a:p>
            <a:pPr indent="0" lvl="0" marL="0" rtl="0" algn="l">
              <a:lnSpc>
                <a:spcPct val="115000"/>
              </a:lnSpc>
              <a:spcBef>
                <a:spcPts val="1600"/>
              </a:spcBef>
              <a:spcAft>
                <a:spcPts val="0"/>
              </a:spcAft>
              <a:buNone/>
            </a:pPr>
            <a:r>
              <a:rPr lang="en-GB"/>
              <a:t>                                       </a:t>
            </a:r>
            <a:r>
              <a:rPr lang="en-GB" sz="4900"/>
              <a:t>Wave Coders</a:t>
            </a:r>
            <a:endParaRPr sz="4900"/>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u="sng"/>
              <a:t>FEATURES</a:t>
            </a:r>
            <a:endParaRPr b="1" u="sng"/>
          </a:p>
        </p:txBody>
      </p:sp>
      <p:sp>
        <p:nvSpPr>
          <p:cNvPr id="239" name="Google Shape;239;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en-GB"/>
              <a:t>Mobile First Interface</a:t>
            </a:r>
            <a:endParaRPr/>
          </a:p>
          <a:p>
            <a:pPr indent="-311150" lvl="0" marL="457200" rtl="0" algn="l">
              <a:spcBef>
                <a:spcPts val="0"/>
              </a:spcBef>
              <a:spcAft>
                <a:spcPts val="0"/>
              </a:spcAft>
              <a:buSzPts val="1300"/>
              <a:buAutoNum type="arabicPeriod"/>
            </a:pPr>
            <a:r>
              <a:rPr lang="en-GB"/>
              <a:t>Security</a:t>
            </a:r>
            <a:endParaRPr/>
          </a:p>
          <a:p>
            <a:pPr indent="-311150" lvl="0" marL="457200" rtl="0" algn="l">
              <a:spcBef>
                <a:spcPts val="0"/>
              </a:spcBef>
              <a:spcAft>
                <a:spcPts val="0"/>
              </a:spcAft>
              <a:buSzPts val="1300"/>
              <a:buAutoNum type="arabicPeriod"/>
            </a:pPr>
            <a:r>
              <a:rPr lang="en-GB"/>
              <a:t>User Right Management</a:t>
            </a:r>
            <a:endParaRPr/>
          </a:p>
          <a:p>
            <a:pPr indent="-311150" lvl="0" marL="457200" rtl="0" algn="l">
              <a:spcBef>
                <a:spcPts val="0"/>
              </a:spcBef>
              <a:spcAft>
                <a:spcPts val="0"/>
              </a:spcAft>
              <a:buSzPts val="1300"/>
              <a:buAutoNum type="arabicPeriod"/>
            </a:pPr>
            <a:r>
              <a:rPr lang="en-GB"/>
              <a:t>Document Management System</a:t>
            </a:r>
            <a:endParaRPr/>
          </a:p>
          <a:p>
            <a:pPr indent="-311150" lvl="0" marL="457200" rtl="0" algn="l">
              <a:spcBef>
                <a:spcPts val="0"/>
              </a:spcBef>
              <a:spcAft>
                <a:spcPts val="0"/>
              </a:spcAft>
              <a:buSzPts val="1300"/>
              <a:buAutoNum type="arabicPeriod"/>
            </a:pPr>
            <a:r>
              <a:rPr lang="en-GB"/>
              <a:t>Intelligent Chatbot</a:t>
            </a:r>
            <a:endParaRPr/>
          </a:p>
          <a:p>
            <a:pPr indent="-311150" lvl="0" marL="457200" rtl="0" algn="l">
              <a:spcBef>
                <a:spcPts val="0"/>
              </a:spcBef>
              <a:spcAft>
                <a:spcPts val="0"/>
              </a:spcAft>
              <a:buSzPts val="1300"/>
              <a:buAutoNum type="arabicPeriod"/>
            </a:pPr>
            <a:r>
              <a:rPr lang="en-GB"/>
              <a:t>Accelerated Mobile Pages(AMP)</a:t>
            </a:r>
            <a:endParaRPr/>
          </a:p>
          <a:p>
            <a:pPr indent="-311150" lvl="0" marL="457200" rtl="0" algn="l">
              <a:spcBef>
                <a:spcPts val="0"/>
              </a:spcBef>
              <a:spcAft>
                <a:spcPts val="0"/>
              </a:spcAft>
              <a:buSzPts val="1300"/>
              <a:buAutoNum type="arabicPeriod"/>
            </a:pPr>
            <a:r>
              <a:rPr lang="en-GB"/>
              <a:t>Single Page Application(SPA)</a:t>
            </a:r>
            <a:endParaRPr/>
          </a:p>
          <a:p>
            <a:pPr indent="-311150" lvl="0" marL="457200" rtl="0" algn="l">
              <a:spcBef>
                <a:spcPts val="0"/>
              </a:spcBef>
              <a:spcAft>
                <a:spcPts val="0"/>
              </a:spcAft>
              <a:buSzPts val="1300"/>
              <a:buAutoNum type="arabicPeriod"/>
            </a:pPr>
            <a:r>
              <a:rPr lang="en-GB"/>
              <a:t>Responsive Web Design (RWD)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24"/>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GB"/>
              <a:t>            </a:t>
            </a:r>
            <a:r>
              <a:rPr b="1" lang="en-GB" sz="4500"/>
              <a:t>DEMO</a:t>
            </a:r>
            <a:endParaRPr b="1" sz="4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THANK YOU!!!!</a:t>
            </a:r>
            <a:endParaRPr/>
          </a:p>
          <a:p>
            <a:pPr indent="0" lvl="0" marL="0" rtl="0" algn="l">
              <a:spcBef>
                <a:spcPts val="0"/>
              </a:spcBef>
              <a:spcAft>
                <a:spcPts val="0"/>
              </a:spcAft>
              <a:buNone/>
            </a:pPr>
            <a:r>
              <a:rPr lang="en-GB"/>
              <a:t>  </a:t>
            </a:r>
            <a:r>
              <a:rPr lang="en-GB" sz="1800"/>
              <a:t>Any Questions?</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Table of Contents</a:t>
            </a:r>
            <a:endParaRPr/>
          </a:p>
        </p:txBody>
      </p:sp>
      <p:sp>
        <p:nvSpPr>
          <p:cNvPr id="153" name="Google Shape;153;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Understanding the problems</a:t>
            </a:r>
            <a:endParaRPr/>
          </a:p>
          <a:p>
            <a:pPr indent="-311150" lvl="0" marL="457200" rtl="0" algn="l">
              <a:spcBef>
                <a:spcPts val="0"/>
              </a:spcBef>
              <a:spcAft>
                <a:spcPts val="0"/>
              </a:spcAft>
              <a:buSzPts val="1300"/>
              <a:buChar char="-"/>
            </a:pPr>
            <a:r>
              <a:rPr lang="en-GB"/>
              <a:t>Project Objective</a:t>
            </a:r>
            <a:endParaRPr/>
          </a:p>
          <a:p>
            <a:pPr indent="-311150" lvl="0" marL="457200" rtl="0" algn="l">
              <a:spcBef>
                <a:spcPts val="0"/>
              </a:spcBef>
              <a:spcAft>
                <a:spcPts val="0"/>
              </a:spcAft>
              <a:buSzPts val="1300"/>
              <a:buChar char="-"/>
            </a:pPr>
            <a:r>
              <a:rPr lang="en-GB"/>
              <a:t>About our Project</a:t>
            </a:r>
            <a:endParaRPr/>
          </a:p>
          <a:p>
            <a:pPr indent="-311150" lvl="0" marL="457200" rtl="0" algn="l">
              <a:spcBef>
                <a:spcPts val="0"/>
              </a:spcBef>
              <a:spcAft>
                <a:spcPts val="0"/>
              </a:spcAft>
              <a:buSzPts val="1300"/>
              <a:buChar char="-"/>
            </a:pPr>
            <a:r>
              <a:rPr lang="en-GB"/>
              <a:t>Target Audience</a:t>
            </a:r>
            <a:endParaRPr/>
          </a:p>
          <a:p>
            <a:pPr indent="-311150" lvl="0" marL="457200" rtl="0" algn="l">
              <a:spcBef>
                <a:spcPts val="0"/>
              </a:spcBef>
              <a:spcAft>
                <a:spcPts val="0"/>
              </a:spcAft>
              <a:buSzPts val="1300"/>
              <a:buChar char="-"/>
            </a:pPr>
            <a:r>
              <a:rPr lang="en-GB"/>
              <a:t>Methodology</a:t>
            </a:r>
            <a:endParaRPr/>
          </a:p>
          <a:p>
            <a:pPr indent="-311150" lvl="0" marL="457200" rtl="0" algn="l">
              <a:spcBef>
                <a:spcPts val="0"/>
              </a:spcBef>
              <a:spcAft>
                <a:spcPts val="0"/>
              </a:spcAft>
              <a:buSzPts val="1300"/>
              <a:buChar char="-"/>
            </a:pPr>
            <a:r>
              <a:rPr lang="en-GB"/>
              <a:t>Implementation</a:t>
            </a:r>
            <a:endParaRPr/>
          </a:p>
          <a:p>
            <a:pPr indent="-311150" lvl="0" marL="457200" rtl="0" algn="l">
              <a:spcBef>
                <a:spcPts val="0"/>
              </a:spcBef>
              <a:spcAft>
                <a:spcPts val="0"/>
              </a:spcAft>
              <a:buSzPts val="1300"/>
              <a:buChar char="-"/>
            </a:pPr>
            <a:r>
              <a:rPr lang="en-GB"/>
              <a:t>Features</a:t>
            </a:r>
            <a:endParaRPr/>
          </a:p>
          <a:p>
            <a:pPr indent="-311150" lvl="0" marL="457200" rtl="0" algn="l">
              <a:spcBef>
                <a:spcPts val="0"/>
              </a:spcBef>
              <a:spcAft>
                <a:spcPts val="0"/>
              </a:spcAft>
              <a:buSzPts val="1300"/>
              <a:buChar char="-"/>
            </a:pPr>
            <a:r>
              <a:rPr lang="en-GB"/>
              <a:t>Demo</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Understanding the problems</a:t>
            </a:r>
            <a:endParaRPr/>
          </a:p>
        </p:txBody>
      </p:sp>
      <p:sp>
        <p:nvSpPr>
          <p:cNvPr id="159" name="Google Shape;159;p16"/>
          <p:cNvSpPr txBox="1"/>
          <p:nvPr/>
        </p:nvSpPr>
        <p:spPr>
          <a:xfrm>
            <a:off x="1297500" y="1743650"/>
            <a:ext cx="732900" cy="49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FFFFFF"/>
                </a:solidFill>
                <a:latin typeface="Montserrat"/>
                <a:ea typeface="Montserrat"/>
                <a:cs typeface="Montserrat"/>
                <a:sym typeface="Montserrat"/>
              </a:rPr>
              <a:t>01</a:t>
            </a:r>
            <a:endParaRPr sz="9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160" name="Google Shape;160;p16"/>
          <p:cNvSpPr txBox="1"/>
          <p:nvPr>
            <p:ph idx="1" type="body"/>
          </p:nvPr>
        </p:nvSpPr>
        <p:spPr>
          <a:xfrm>
            <a:off x="2148300" y="1743675"/>
            <a:ext cx="5877300" cy="808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400">
                <a:solidFill>
                  <a:srgbClr val="FFFFFF"/>
                </a:solidFill>
              </a:rPr>
              <a:t>There is no facility to store immunization and vaccination data in Nepal</a:t>
            </a:r>
            <a:endParaRPr sz="1400">
              <a:solidFill>
                <a:srgbClr val="FFFFFF"/>
              </a:solidFill>
            </a:endParaRPr>
          </a:p>
        </p:txBody>
      </p:sp>
      <p:sp>
        <p:nvSpPr>
          <p:cNvPr id="161" name="Google Shape;161;p16"/>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FFFFFF"/>
                </a:solidFill>
                <a:latin typeface="Montserrat"/>
                <a:ea typeface="Montserrat"/>
                <a:cs typeface="Montserrat"/>
                <a:sym typeface="Montserrat"/>
              </a:rPr>
              <a:t>02</a:t>
            </a:r>
            <a:endParaRPr sz="900">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162" name="Google Shape;162;p16"/>
          <p:cNvSpPr txBox="1"/>
          <p:nvPr>
            <p:ph idx="1" type="body"/>
          </p:nvPr>
        </p:nvSpPr>
        <p:spPr>
          <a:xfrm>
            <a:off x="2030400" y="2658513"/>
            <a:ext cx="5877300" cy="808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400">
                <a:solidFill>
                  <a:srgbClr val="FFFFFF"/>
                </a:solidFill>
              </a:rPr>
              <a:t>Most of the people visit cities to get proper health facilities and majority of them are not aware of health facilities near them.</a:t>
            </a:r>
            <a:endParaRPr sz="1400">
              <a:solidFill>
                <a:srgbClr val="FFFFFF"/>
              </a:solidFill>
            </a:endParaRPr>
          </a:p>
        </p:txBody>
      </p:sp>
      <p:sp>
        <p:nvSpPr>
          <p:cNvPr id="163" name="Google Shape;163;p16"/>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900">
                <a:solidFill>
                  <a:srgbClr val="FFFFFF"/>
                </a:solidFill>
                <a:latin typeface="Montserrat"/>
                <a:ea typeface="Montserrat"/>
                <a:cs typeface="Montserrat"/>
                <a:sym typeface="Montserrat"/>
              </a:rPr>
              <a:t>03</a:t>
            </a:r>
            <a:endParaRPr sz="800">
              <a:solidFill>
                <a:srgbClr val="FFFFFF"/>
              </a:solidFill>
            </a:endParaRPr>
          </a:p>
        </p:txBody>
      </p:sp>
      <p:sp>
        <p:nvSpPr>
          <p:cNvPr id="164" name="Google Shape;164;p16"/>
          <p:cNvSpPr txBox="1"/>
          <p:nvPr>
            <p:ph idx="1" type="body"/>
          </p:nvPr>
        </p:nvSpPr>
        <p:spPr>
          <a:xfrm>
            <a:off x="2030400" y="3573363"/>
            <a:ext cx="5877300" cy="808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GB" sz="1400">
                <a:solidFill>
                  <a:srgbClr val="FFFFFF"/>
                </a:solidFill>
              </a:rPr>
              <a:t>Most of the people of Nepal are careless about their health. They have a habit of ignoring minor </a:t>
            </a:r>
            <a:r>
              <a:rPr lang="en-GB" sz="1400">
                <a:solidFill>
                  <a:srgbClr val="FFFFFF"/>
                </a:solidFill>
              </a:rPr>
              <a:t>symptoms</a:t>
            </a:r>
            <a:r>
              <a:rPr lang="en-GB" sz="1400">
                <a:solidFill>
                  <a:srgbClr val="FFFFFF"/>
                </a:solidFill>
              </a:rPr>
              <a:t> which results in severe health issues in later date.</a:t>
            </a:r>
            <a:endParaRPr sz="1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Project objective</a:t>
            </a:r>
            <a:endParaRPr/>
          </a:p>
        </p:txBody>
      </p:sp>
      <p:sp>
        <p:nvSpPr>
          <p:cNvPr id="170" name="Google Shape;170;p17"/>
          <p:cNvSpPr txBox="1"/>
          <p:nvPr>
            <p:ph idx="1" type="body"/>
          </p:nvPr>
        </p:nvSpPr>
        <p:spPr>
          <a:xfrm>
            <a:off x="4018025" y="1567550"/>
            <a:ext cx="4318500" cy="2107800"/>
          </a:xfrm>
          <a:prstGeom prst="rect">
            <a:avLst/>
          </a:prstGeom>
          <a:ln>
            <a:noFill/>
          </a:ln>
        </p:spPr>
        <p:txBody>
          <a:bodyPr anchorCtr="0" anchor="t" bIns="91425" lIns="91425" spcFirstLastPara="1" rIns="91425" wrap="square" tIns="91425">
            <a:noAutofit/>
          </a:bodyPr>
          <a:lstStyle/>
          <a:p>
            <a:pPr indent="-317182" lvl="0" marL="457200" rtl="0" algn="l">
              <a:spcBef>
                <a:spcPts val="0"/>
              </a:spcBef>
              <a:spcAft>
                <a:spcPts val="0"/>
              </a:spcAft>
              <a:buSzPts val="1395"/>
              <a:buFont typeface="Arial"/>
              <a:buChar char="-"/>
            </a:pPr>
            <a:r>
              <a:rPr lang="en-GB" sz="1395"/>
              <a:t>To bring health and technology together so that people can easily access the available health facilities</a:t>
            </a:r>
            <a:endParaRPr sz="1395"/>
          </a:p>
          <a:p>
            <a:pPr indent="-317182" lvl="0" marL="457200" rtl="0" algn="l">
              <a:spcBef>
                <a:spcPts val="0"/>
              </a:spcBef>
              <a:spcAft>
                <a:spcPts val="0"/>
              </a:spcAft>
              <a:buSzPts val="1395"/>
              <a:buChar char="-"/>
            </a:pPr>
            <a:r>
              <a:rPr lang="en-GB" sz="1395"/>
              <a:t>To keep records of  immunization and vaccination</a:t>
            </a:r>
            <a:endParaRPr sz="1395"/>
          </a:p>
          <a:p>
            <a:pPr indent="-317182" lvl="0" marL="457200" rtl="0" algn="l">
              <a:spcBef>
                <a:spcPts val="0"/>
              </a:spcBef>
              <a:spcAft>
                <a:spcPts val="0"/>
              </a:spcAft>
              <a:buSzPts val="1395"/>
              <a:buChar char="-"/>
            </a:pPr>
            <a:r>
              <a:rPr lang="en-GB" sz="1395"/>
              <a:t>To  provide a platform for people to openly </a:t>
            </a:r>
            <a:r>
              <a:rPr lang="en-GB" sz="1395"/>
              <a:t>discuss</a:t>
            </a:r>
            <a:r>
              <a:rPr lang="en-GB" sz="1395"/>
              <a:t> their health queries and get expert advice on them</a:t>
            </a:r>
            <a:endParaRPr sz="1395"/>
          </a:p>
          <a:p>
            <a:pPr indent="0" lvl="0" marL="0" rtl="0" algn="l">
              <a:spcBef>
                <a:spcPts val="1200"/>
              </a:spcBef>
              <a:spcAft>
                <a:spcPts val="1200"/>
              </a:spcAft>
              <a:buSzPts val="1018"/>
              <a:buNone/>
            </a:pPr>
            <a:r>
              <a:t/>
            </a:r>
            <a:endParaRPr sz="1302"/>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About our Project</a:t>
            </a:r>
            <a:endParaRPr/>
          </a:p>
        </p:txBody>
      </p:sp>
      <p:sp>
        <p:nvSpPr>
          <p:cNvPr id="176" name="Google Shape;176;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400">
                <a:highlight>
                  <a:srgbClr val="202124"/>
                </a:highlight>
              </a:rPr>
              <a:t>To fulfill our objective and improve our health system we have created a web app called “</a:t>
            </a:r>
            <a:r>
              <a:rPr i="1" lang="en-GB" sz="1400">
                <a:highlight>
                  <a:srgbClr val="202124"/>
                </a:highlight>
              </a:rPr>
              <a:t>My Health Solution</a:t>
            </a:r>
            <a:r>
              <a:rPr lang="en-GB" sz="1400">
                <a:highlight>
                  <a:srgbClr val="202124"/>
                </a:highlight>
              </a:rPr>
              <a:t>” which contains a forum where  people can openly discuss their health issues and queries and get expert advice on them.  In addition to this we have created a vaccination and immunization data collection system where a user can log his/her vaccination record and check whether they have been vaccinated or not.  Similarly we show daily updates of COVID-19 on our web app.</a:t>
            </a:r>
            <a:endParaRPr sz="1400">
              <a:highlight>
                <a:srgbClr val="202124"/>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1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Target </a:t>
            </a:r>
            <a:r>
              <a:rPr lang="en-GB"/>
              <a:t>audience</a:t>
            </a:r>
            <a:endParaRPr/>
          </a:p>
        </p:txBody>
      </p:sp>
      <p:sp>
        <p:nvSpPr>
          <p:cNvPr id="182" name="Google Shape;182;p1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AutoNum type="arabicPeriod"/>
            </a:pPr>
            <a:r>
              <a:rPr lang="en-GB" sz="1400">
                <a:solidFill>
                  <a:srgbClr val="FFFFFF"/>
                </a:solidFill>
              </a:rPr>
              <a:t>Health Personnels</a:t>
            </a:r>
            <a:endParaRPr sz="1400">
              <a:solidFill>
                <a:srgbClr val="FFFFFF"/>
              </a:solidFill>
            </a:endParaRPr>
          </a:p>
          <a:p>
            <a:pPr indent="-317500" lvl="0" marL="457200" rtl="0" algn="l">
              <a:spcBef>
                <a:spcPts val="0"/>
              </a:spcBef>
              <a:spcAft>
                <a:spcPts val="0"/>
              </a:spcAft>
              <a:buClr>
                <a:srgbClr val="FFFFFF"/>
              </a:buClr>
              <a:buSzPts val="1400"/>
              <a:buAutoNum type="arabicPeriod"/>
            </a:pPr>
            <a:r>
              <a:rPr lang="en-GB" sz="1400">
                <a:solidFill>
                  <a:srgbClr val="FFFFFF"/>
                </a:solidFill>
              </a:rPr>
              <a:t>Public who are concerned about their health</a:t>
            </a:r>
            <a:endParaRPr sz="1400">
              <a:solidFill>
                <a:srgbClr val="FFFFFF"/>
              </a:solidFill>
            </a:endParaRPr>
          </a:p>
          <a:p>
            <a:pPr indent="-317500" lvl="0" marL="457200" rtl="0" algn="l">
              <a:spcBef>
                <a:spcPts val="0"/>
              </a:spcBef>
              <a:spcAft>
                <a:spcPts val="0"/>
              </a:spcAft>
              <a:buClr>
                <a:srgbClr val="FFFFFF"/>
              </a:buClr>
              <a:buSzPts val="1400"/>
              <a:buAutoNum type="arabicPeriod"/>
            </a:pPr>
            <a:r>
              <a:rPr lang="en-GB" sz="1400">
                <a:solidFill>
                  <a:srgbClr val="FFFFFF"/>
                </a:solidFill>
              </a:rPr>
              <a:t>Government of Nepal</a:t>
            </a:r>
            <a:endParaRPr sz="1400">
              <a:solidFill>
                <a:srgbClr val="FFFFFF"/>
              </a:solidFill>
            </a:endParaRPr>
          </a:p>
          <a:p>
            <a:pPr indent="-317500" lvl="0" marL="457200" rtl="0" algn="l">
              <a:spcBef>
                <a:spcPts val="0"/>
              </a:spcBef>
              <a:spcAft>
                <a:spcPts val="0"/>
              </a:spcAft>
              <a:buClr>
                <a:srgbClr val="FFFFFF"/>
              </a:buClr>
              <a:buSzPts val="1400"/>
              <a:buAutoNum type="arabicPeriod"/>
            </a:pPr>
            <a:r>
              <a:rPr lang="en-GB" sz="1400">
                <a:solidFill>
                  <a:srgbClr val="FFFFFF"/>
                </a:solidFill>
              </a:rPr>
              <a:t>Researchers</a:t>
            </a:r>
            <a:endParaRPr sz="1400">
              <a:solidFill>
                <a:srgbClr val="FFFFFF"/>
              </a:solidFill>
            </a:endParaRPr>
          </a:p>
        </p:txBody>
      </p:sp>
      <p:pic>
        <p:nvPicPr>
          <p:cNvPr descr="offset_comp_267026.jpg" id="183" name="Google Shape;183;p19"/>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184" name="Google Shape;184;p19"/>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185" name="Google Shape;185;p19"/>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186" name="Google Shape;186;p19"/>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Methodology</a:t>
            </a:r>
            <a:endParaRPr/>
          </a:p>
        </p:txBody>
      </p:sp>
      <p:sp>
        <p:nvSpPr>
          <p:cNvPr id="192" name="Google Shape;192;p20"/>
          <p:cNvSpPr txBox="1"/>
          <p:nvPr>
            <p:ph idx="1" type="body"/>
          </p:nvPr>
        </p:nvSpPr>
        <p:spPr>
          <a:xfrm>
            <a:off x="1297500" y="1135850"/>
            <a:ext cx="7038900" cy="3342900"/>
          </a:xfrm>
          <a:prstGeom prst="rect">
            <a:avLst/>
          </a:prstGeom>
        </p:spPr>
        <p:txBody>
          <a:bodyPr anchorCtr="0" anchor="t" bIns="91425" lIns="91425" spcFirstLastPara="1" rIns="91425" wrap="square" tIns="91425">
            <a:normAutofit lnSpcReduction="20000"/>
          </a:bodyPr>
          <a:lstStyle/>
          <a:p>
            <a:pPr indent="0" lvl="0" marL="457200" rtl="0" algn="l">
              <a:spcBef>
                <a:spcPts val="0"/>
              </a:spcBef>
              <a:spcAft>
                <a:spcPts val="0"/>
              </a:spcAft>
              <a:buNone/>
            </a:pPr>
            <a:r>
              <a:t/>
            </a:r>
            <a:endParaRPr sz="1700"/>
          </a:p>
          <a:p>
            <a:pPr indent="-317500" lvl="0" marL="457200" rtl="0" algn="l">
              <a:spcBef>
                <a:spcPts val="1200"/>
              </a:spcBef>
              <a:spcAft>
                <a:spcPts val="0"/>
              </a:spcAft>
              <a:buSzPts val="1400"/>
              <a:buAutoNum type="arabicPeriod"/>
            </a:pPr>
            <a:r>
              <a:rPr lang="en-GB" sz="1400"/>
              <a:t>Incremental Model</a:t>
            </a:r>
            <a:endParaRPr sz="1400"/>
          </a:p>
          <a:p>
            <a:pPr indent="0" lvl="0" marL="914400" rtl="0" algn="l">
              <a:spcBef>
                <a:spcPts val="1200"/>
              </a:spcBef>
              <a:spcAft>
                <a:spcPts val="0"/>
              </a:spcAft>
              <a:buNone/>
            </a:pPr>
            <a:r>
              <a:rPr lang="en-GB" sz="1400"/>
              <a:t>Incremental Model is a process of software development where requirements are broken down into multiple modules of software development cycle. </a:t>
            </a:r>
            <a:endParaRPr sz="1400"/>
          </a:p>
          <a:p>
            <a:pPr indent="0" lvl="0" marL="914400" rtl="0" algn="l">
              <a:spcBef>
                <a:spcPts val="1200"/>
              </a:spcBef>
              <a:spcAft>
                <a:spcPts val="0"/>
              </a:spcAft>
              <a:buNone/>
            </a:pPr>
            <a:r>
              <a:rPr lang="en-GB" sz="1400"/>
              <a:t>Incremental development is done in steps from analysis design, implementation, testing/verification, maintenance . </a:t>
            </a:r>
            <a:endParaRPr sz="1400"/>
          </a:p>
          <a:p>
            <a:pPr indent="0" lvl="0" marL="914400" rtl="0" algn="l">
              <a:spcBef>
                <a:spcPts val="1200"/>
              </a:spcBef>
              <a:spcAft>
                <a:spcPts val="0"/>
              </a:spcAft>
              <a:buNone/>
            </a:pPr>
            <a:r>
              <a:rPr lang="en-GB" sz="1400"/>
              <a:t>Each iteration passes through the requirements, design, coding and testing phases. And each subsequent release of the system adds function to the previous release until all designed functionality has been implemented.</a:t>
            </a:r>
            <a:endParaRPr sz="1400"/>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nvSpPr>
        <p:spPr>
          <a:xfrm>
            <a:off x="1211050" y="105600"/>
            <a:ext cx="7038900" cy="9141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b="1" lang="en-GB" sz="2400">
                <a:solidFill>
                  <a:srgbClr val="FFFFFF"/>
                </a:solidFill>
                <a:latin typeface="Montserrat"/>
                <a:ea typeface="Montserrat"/>
                <a:cs typeface="Montserrat"/>
                <a:sym typeface="Montserrat"/>
              </a:rPr>
              <a:t>INCREMENTAL MODEL</a:t>
            </a:r>
            <a:endParaRPr b="1" sz="2400">
              <a:solidFill>
                <a:srgbClr val="FFFFFF"/>
              </a:solidFill>
              <a:latin typeface="Montserrat"/>
              <a:ea typeface="Montserrat"/>
              <a:cs typeface="Montserrat"/>
              <a:sym typeface="Montserrat"/>
            </a:endParaRPr>
          </a:p>
        </p:txBody>
      </p:sp>
      <p:sp>
        <p:nvSpPr>
          <p:cNvPr id="198" name="Google Shape;198;p21"/>
          <p:cNvSpPr/>
          <p:nvPr/>
        </p:nvSpPr>
        <p:spPr>
          <a:xfrm>
            <a:off x="313250" y="2334275"/>
            <a:ext cx="1556100" cy="737700"/>
          </a:xfrm>
          <a:prstGeom prst="rect">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1"/>
          <p:cNvSpPr txBox="1"/>
          <p:nvPr/>
        </p:nvSpPr>
        <p:spPr>
          <a:xfrm>
            <a:off x="419300" y="2503025"/>
            <a:ext cx="134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Requirements</a:t>
            </a:r>
            <a:endParaRPr>
              <a:latin typeface="Lato"/>
              <a:ea typeface="Lato"/>
              <a:cs typeface="Lato"/>
              <a:sym typeface="Lato"/>
            </a:endParaRPr>
          </a:p>
        </p:txBody>
      </p:sp>
      <p:sp>
        <p:nvSpPr>
          <p:cNvPr id="200" name="Google Shape;200;p21"/>
          <p:cNvSpPr/>
          <p:nvPr/>
        </p:nvSpPr>
        <p:spPr>
          <a:xfrm>
            <a:off x="2495950" y="1019700"/>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1"/>
          <p:cNvSpPr/>
          <p:nvPr/>
        </p:nvSpPr>
        <p:spPr>
          <a:xfrm>
            <a:off x="4730000" y="1019700"/>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1"/>
          <p:cNvSpPr/>
          <p:nvPr/>
        </p:nvSpPr>
        <p:spPr>
          <a:xfrm>
            <a:off x="6903425" y="1019700"/>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2658013" y="2401513"/>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1"/>
          <p:cNvSpPr/>
          <p:nvPr/>
        </p:nvSpPr>
        <p:spPr>
          <a:xfrm>
            <a:off x="4780713" y="2401513"/>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1"/>
          <p:cNvSpPr/>
          <p:nvPr/>
        </p:nvSpPr>
        <p:spPr>
          <a:xfrm>
            <a:off x="6910237" y="2383450"/>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2658025" y="3783325"/>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1"/>
          <p:cNvSpPr/>
          <p:nvPr/>
        </p:nvSpPr>
        <p:spPr>
          <a:xfrm>
            <a:off x="4784775" y="3783325"/>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1"/>
          <p:cNvSpPr/>
          <p:nvPr/>
        </p:nvSpPr>
        <p:spPr>
          <a:xfrm>
            <a:off x="6917038" y="3747200"/>
            <a:ext cx="1465236" cy="591138"/>
          </a:xfrm>
          <a:prstGeom prst="flowChartTerminator">
            <a:avLst/>
          </a:prstGeom>
          <a:solidFill>
            <a:srgbClr val="82C7A5"/>
          </a:solidFill>
          <a:ln cap="flat" cmpd="sng" w="9525">
            <a:solidFill>
              <a:srgbClr val="D9D9D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1"/>
          <p:cNvSpPr txBox="1"/>
          <p:nvPr/>
        </p:nvSpPr>
        <p:spPr>
          <a:xfrm>
            <a:off x="2556600" y="995250"/>
            <a:ext cx="1404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     Design &amp; Development</a:t>
            </a:r>
            <a:endParaRPr>
              <a:latin typeface="Lato"/>
              <a:ea typeface="Lato"/>
              <a:cs typeface="Lato"/>
              <a:sym typeface="Lato"/>
            </a:endParaRPr>
          </a:p>
        </p:txBody>
      </p:sp>
      <p:sp>
        <p:nvSpPr>
          <p:cNvPr id="210" name="Google Shape;210;p21"/>
          <p:cNvSpPr txBox="1"/>
          <p:nvPr/>
        </p:nvSpPr>
        <p:spPr>
          <a:xfrm>
            <a:off x="2658013" y="2389288"/>
            <a:ext cx="1940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     Design &amp; Development</a:t>
            </a:r>
            <a:endParaRPr>
              <a:latin typeface="Lato"/>
              <a:ea typeface="Lato"/>
              <a:cs typeface="Lato"/>
              <a:sym typeface="Lato"/>
            </a:endParaRPr>
          </a:p>
        </p:txBody>
      </p:sp>
      <p:sp>
        <p:nvSpPr>
          <p:cNvPr id="211" name="Google Shape;211;p21"/>
          <p:cNvSpPr txBox="1"/>
          <p:nvPr/>
        </p:nvSpPr>
        <p:spPr>
          <a:xfrm>
            <a:off x="2719947" y="3783350"/>
            <a:ext cx="1404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     Design &amp; Development</a:t>
            </a:r>
            <a:endParaRPr>
              <a:latin typeface="Lato"/>
              <a:ea typeface="Lato"/>
              <a:cs typeface="Lato"/>
              <a:sym typeface="Lato"/>
            </a:endParaRPr>
          </a:p>
        </p:txBody>
      </p:sp>
      <p:sp>
        <p:nvSpPr>
          <p:cNvPr id="212" name="Google Shape;212;p21"/>
          <p:cNvSpPr txBox="1"/>
          <p:nvPr/>
        </p:nvSpPr>
        <p:spPr>
          <a:xfrm>
            <a:off x="4957413" y="1102950"/>
            <a:ext cx="101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Testing</a:t>
            </a:r>
            <a:endParaRPr>
              <a:latin typeface="Lato"/>
              <a:ea typeface="Lato"/>
              <a:cs typeface="Lato"/>
              <a:sym typeface="Lato"/>
            </a:endParaRPr>
          </a:p>
        </p:txBody>
      </p:sp>
      <p:sp>
        <p:nvSpPr>
          <p:cNvPr id="213" name="Google Shape;213;p21"/>
          <p:cNvSpPr txBox="1"/>
          <p:nvPr/>
        </p:nvSpPr>
        <p:spPr>
          <a:xfrm>
            <a:off x="4957413" y="2478913"/>
            <a:ext cx="101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Testing</a:t>
            </a:r>
            <a:endParaRPr>
              <a:latin typeface="Lato"/>
              <a:ea typeface="Lato"/>
              <a:cs typeface="Lato"/>
              <a:sym typeface="Lato"/>
            </a:endParaRPr>
          </a:p>
        </p:txBody>
      </p:sp>
      <p:sp>
        <p:nvSpPr>
          <p:cNvPr id="214" name="Google Shape;214;p21"/>
          <p:cNvSpPr txBox="1"/>
          <p:nvPr/>
        </p:nvSpPr>
        <p:spPr>
          <a:xfrm>
            <a:off x="5015588" y="3878800"/>
            <a:ext cx="101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Testing</a:t>
            </a:r>
            <a:endParaRPr>
              <a:latin typeface="Lato"/>
              <a:ea typeface="Lato"/>
              <a:cs typeface="Lato"/>
              <a:sym typeface="Lato"/>
            </a:endParaRPr>
          </a:p>
        </p:txBody>
      </p:sp>
      <p:sp>
        <p:nvSpPr>
          <p:cNvPr id="215" name="Google Shape;215;p21"/>
          <p:cNvSpPr txBox="1"/>
          <p:nvPr/>
        </p:nvSpPr>
        <p:spPr>
          <a:xfrm>
            <a:off x="6903400" y="1102975"/>
            <a:ext cx="146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Implementation</a:t>
            </a:r>
            <a:endParaRPr>
              <a:latin typeface="Lato"/>
              <a:ea typeface="Lato"/>
              <a:cs typeface="Lato"/>
              <a:sym typeface="Lato"/>
            </a:endParaRPr>
          </a:p>
        </p:txBody>
      </p:sp>
      <p:sp>
        <p:nvSpPr>
          <p:cNvPr id="216" name="Google Shape;216;p21"/>
          <p:cNvSpPr txBox="1"/>
          <p:nvPr/>
        </p:nvSpPr>
        <p:spPr>
          <a:xfrm>
            <a:off x="6903425" y="2514700"/>
            <a:ext cx="146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Implementation</a:t>
            </a:r>
            <a:endParaRPr>
              <a:latin typeface="Lato"/>
              <a:ea typeface="Lato"/>
              <a:cs typeface="Lato"/>
              <a:sym typeface="Lato"/>
            </a:endParaRPr>
          </a:p>
        </p:txBody>
      </p:sp>
      <p:sp>
        <p:nvSpPr>
          <p:cNvPr id="217" name="Google Shape;217;p21"/>
          <p:cNvSpPr txBox="1"/>
          <p:nvPr/>
        </p:nvSpPr>
        <p:spPr>
          <a:xfrm>
            <a:off x="6910225" y="3854900"/>
            <a:ext cx="146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Implementation</a:t>
            </a:r>
            <a:endParaRPr>
              <a:latin typeface="Lato"/>
              <a:ea typeface="Lato"/>
              <a:cs typeface="Lato"/>
              <a:sym typeface="Lato"/>
            </a:endParaRPr>
          </a:p>
        </p:txBody>
      </p:sp>
      <p:cxnSp>
        <p:nvCxnSpPr>
          <p:cNvPr id="218" name="Google Shape;218;p21"/>
          <p:cNvCxnSpPr>
            <a:stCxn id="198" idx="3"/>
            <a:endCxn id="210" idx="1"/>
          </p:cNvCxnSpPr>
          <p:nvPr/>
        </p:nvCxnSpPr>
        <p:spPr>
          <a:xfrm flipH="1" rot="10800000">
            <a:off x="1869350" y="2697125"/>
            <a:ext cx="788700" cy="6000"/>
          </a:xfrm>
          <a:prstGeom prst="straightConnector1">
            <a:avLst/>
          </a:prstGeom>
          <a:noFill/>
          <a:ln cap="flat" cmpd="sng" w="9525">
            <a:solidFill>
              <a:srgbClr val="D9D9D9"/>
            </a:solidFill>
            <a:prstDash val="solid"/>
            <a:round/>
            <a:headEnd len="med" w="med" type="none"/>
            <a:tailEnd len="med" w="med" type="triangle"/>
          </a:ln>
        </p:spPr>
      </p:cxnSp>
      <p:cxnSp>
        <p:nvCxnSpPr>
          <p:cNvPr id="219" name="Google Shape;219;p21"/>
          <p:cNvCxnSpPr>
            <a:stCxn id="204" idx="1"/>
          </p:cNvCxnSpPr>
          <p:nvPr/>
        </p:nvCxnSpPr>
        <p:spPr>
          <a:xfrm rot="10800000">
            <a:off x="4153113" y="2697082"/>
            <a:ext cx="627600" cy="0"/>
          </a:xfrm>
          <a:prstGeom prst="straightConnector1">
            <a:avLst/>
          </a:prstGeom>
          <a:noFill/>
          <a:ln cap="flat" cmpd="sng" w="9525">
            <a:solidFill>
              <a:srgbClr val="D9D9D9"/>
            </a:solidFill>
            <a:prstDash val="solid"/>
            <a:round/>
            <a:headEnd len="med" w="med" type="triangle"/>
            <a:tailEnd len="med" w="med" type="none"/>
          </a:ln>
        </p:spPr>
      </p:cxnSp>
      <p:cxnSp>
        <p:nvCxnSpPr>
          <p:cNvPr id="220" name="Google Shape;220;p21"/>
          <p:cNvCxnSpPr>
            <a:stCxn id="204" idx="3"/>
            <a:endCxn id="216" idx="1"/>
          </p:cNvCxnSpPr>
          <p:nvPr/>
        </p:nvCxnSpPr>
        <p:spPr>
          <a:xfrm>
            <a:off x="6245949" y="2697082"/>
            <a:ext cx="657600" cy="17700"/>
          </a:xfrm>
          <a:prstGeom prst="straightConnector1">
            <a:avLst/>
          </a:prstGeom>
          <a:noFill/>
          <a:ln cap="flat" cmpd="sng" w="9525">
            <a:solidFill>
              <a:srgbClr val="D9D9D9"/>
            </a:solidFill>
            <a:prstDash val="solid"/>
            <a:round/>
            <a:headEnd len="med" w="med" type="none"/>
            <a:tailEnd len="med" w="med" type="triangle"/>
          </a:ln>
        </p:spPr>
      </p:cxnSp>
      <p:cxnSp>
        <p:nvCxnSpPr>
          <p:cNvPr id="221" name="Google Shape;221;p21"/>
          <p:cNvCxnSpPr>
            <a:stCxn id="206" idx="1"/>
            <a:endCxn id="198" idx="2"/>
          </p:cNvCxnSpPr>
          <p:nvPr/>
        </p:nvCxnSpPr>
        <p:spPr>
          <a:xfrm rot="10800000">
            <a:off x="1091425" y="3072094"/>
            <a:ext cx="1566600" cy="1006800"/>
          </a:xfrm>
          <a:prstGeom prst="bentConnector2">
            <a:avLst/>
          </a:prstGeom>
          <a:noFill/>
          <a:ln cap="flat" cmpd="sng" w="9525">
            <a:solidFill>
              <a:srgbClr val="D9D9D9"/>
            </a:solidFill>
            <a:prstDash val="solid"/>
            <a:round/>
            <a:headEnd len="med" w="med" type="triangle"/>
            <a:tailEnd len="med" w="med" type="none"/>
          </a:ln>
        </p:spPr>
      </p:cxnSp>
      <p:cxnSp>
        <p:nvCxnSpPr>
          <p:cNvPr id="222" name="Google Shape;222;p21"/>
          <p:cNvCxnSpPr>
            <a:endCxn id="198" idx="0"/>
          </p:cNvCxnSpPr>
          <p:nvPr/>
        </p:nvCxnSpPr>
        <p:spPr>
          <a:xfrm flipH="1">
            <a:off x="1091300" y="1315175"/>
            <a:ext cx="1404600" cy="1019100"/>
          </a:xfrm>
          <a:prstGeom prst="bentConnector2">
            <a:avLst/>
          </a:prstGeom>
          <a:noFill/>
          <a:ln cap="flat" cmpd="sng" w="9525">
            <a:solidFill>
              <a:srgbClr val="D9D9D9"/>
            </a:solidFill>
            <a:prstDash val="solid"/>
            <a:round/>
            <a:headEnd len="med" w="med" type="triangle"/>
            <a:tailEnd len="med" w="med" type="none"/>
          </a:ln>
        </p:spPr>
      </p:cxnSp>
      <p:cxnSp>
        <p:nvCxnSpPr>
          <p:cNvPr id="223" name="Google Shape;223;p21"/>
          <p:cNvCxnSpPr>
            <a:stCxn id="209" idx="3"/>
            <a:endCxn id="201" idx="1"/>
          </p:cNvCxnSpPr>
          <p:nvPr/>
        </p:nvCxnSpPr>
        <p:spPr>
          <a:xfrm>
            <a:off x="3961200" y="1303050"/>
            <a:ext cx="768900" cy="12300"/>
          </a:xfrm>
          <a:prstGeom prst="straightConnector1">
            <a:avLst/>
          </a:prstGeom>
          <a:noFill/>
          <a:ln cap="flat" cmpd="sng" w="9525">
            <a:solidFill>
              <a:srgbClr val="D9D9D9"/>
            </a:solidFill>
            <a:prstDash val="solid"/>
            <a:round/>
            <a:headEnd len="med" w="med" type="none"/>
            <a:tailEnd len="med" w="med" type="triangle"/>
          </a:ln>
        </p:spPr>
      </p:cxnSp>
      <p:cxnSp>
        <p:nvCxnSpPr>
          <p:cNvPr id="224" name="Google Shape;224;p21"/>
          <p:cNvCxnSpPr>
            <a:stCxn id="201" idx="3"/>
            <a:endCxn id="215" idx="1"/>
          </p:cNvCxnSpPr>
          <p:nvPr/>
        </p:nvCxnSpPr>
        <p:spPr>
          <a:xfrm flipH="1" rot="10800000">
            <a:off x="6195236" y="1302969"/>
            <a:ext cx="708300" cy="12300"/>
          </a:xfrm>
          <a:prstGeom prst="straightConnector1">
            <a:avLst/>
          </a:prstGeom>
          <a:noFill/>
          <a:ln cap="flat" cmpd="sng" w="9525">
            <a:solidFill>
              <a:srgbClr val="D9D9D9"/>
            </a:solidFill>
            <a:prstDash val="solid"/>
            <a:round/>
            <a:headEnd len="med" w="med" type="none"/>
            <a:tailEnd len="med" w="med" type="triangle"/>
          </a:ln>
        </p:spPr>
      </p:cxnSp>
      <p:cxnSp>
        <p:nvCxnSpPr>
          <p:cNvPr id="225" name="Google Shape;225;p21"/>
          <p:cNvCxnSpPr>
            <a:stCxn id="207" idx="3"/>
            <a:endCxn id="217" idx="1"/>
          </p:cNvCxnSpPr>
          <p:nvPr/>
        </p:nvCxnSpPr>
        <p:spPr>
          <a:xfrm flipH="1" rot="10800000">
            <a:off x="6250011" y="4054894"/>
            <a:ext cx="660300" cy="24000"/>
          </a:xfrm>
          <a:prstGeom prst="straightConnector1">
            <a:avLst/>
          </a:prstGeom>
          <a:noFill/>
          <a:ln cap="flat" cmpd="sng" w="9525">
            <a:solidFill>
              <a:srgbClr val="D9D9D9"/>
            </a:solidFill>
            <a:prstDash val="solid"/>
            <a:round/>
            <a:headEnd len="med" w="med" type="none"/>
            <a:tailEnd len="med" w="med" type="triangle"/>
          </a:ln>
        </p:spPr>
      </p:cxnSp>
      <p:cxnSp>
        <p:nvCxnSpPr>
          <p:cNvPr id="226" name="Google Shape;226;p21"/>
          <p:cNvCxnSpPr>
            <a:stCxn id="207" idx="1"/>
            <a:endCxn id="211" idx="3"/>
          </p:cNvCxnSpPr>
          <p:nvPr/>
        </p:nvCxnSpPr>
        <p:spPr>
          <a:xfrm flipH="1">
            <a:off x="4124475" y="4078894"/>
            <a:ext cx="660300" cy="12300"/>
          </a:xfrm>
          <a:prstGeom prst="straightConnector1">
            <a:avLst/>
          </a:prstGeom>
          <a:noFill/>
          <a:ln cap="flat" cmpd="sng" w="9525">
            <a:solidFill>
              <a:srgbClr val="D9D9D9"/>
            </a:solidFill>
            <a:prstDash val="solid"/>
            <a:round/>
            <a:headEnd len="med" w="med" type="triangl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2"/>
          <p:cNvSpPr txBox="1"/>
          <p:nvPr>
            <p:ph type="title"/>
          </p:nvPr>
        </p:nvSpPr>
        <p:spPr>
          <a:xfrm>
            <a:off x="1297500" y="278600"/>
            <a:ext cx="7038900" cy="75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IMPLEMENTATIONS</a:t>
            </a:r>
            <a:endParaRPr/>
          </a:p>
        </p:txBody>
      </p:sp>
      <p:sp>
        <p:nvSpPr>
          <p:cNvPr id="232" name="Google Shape;232;p22"/>
          <p:cNvSpPr txBox="1"/>
          <p:nvPr/>
        </p:nvSpPr>
        <p:spPr>
          <a:xfrm>
            <a:off x="1093000" y="975125"/>
            <a:ext cx="75762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solidFill>
                  <a:schemeClr val="lt1"/>
                </a:solidFill>
                <a:latin typeface="Lato"/>
                <a:ea typeface="Lato"/>
                <a:cs typeface="Lato"/>
                <a:sym typeface="Lato"/>
              </a:rPr>
              <a:t>SOFTWARE REQUIREMENTS</a:t>
            </a:r>
            <a:endParaRPr b="1" u="sng">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Front-end:				React.js, Bootstrap</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Back-end: 				Node.js ,Express.js ,MongoDB and Python</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Operating System: 		Windows/Ubuntu/MacOS</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Programming Language: 	Javascript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Interface of Programming: 	Visual Studio Code	</a:t>
            </a:r>
            <a:endParaRPr/>
          </a:p>
        </p:txBody>
      </p:sp>
      <p:sp>
        <p:nvSpPr>
          <p:cNvPr id="233" name="Google Shape;233;p22"/>
          <p:cNvSpPr txBox="1"/>
          <p:nvPr/>
        </p:nvSpPr>
        <p:spPr>
          <a:xfrm>
            <a:off x="1019525" y="2989650"/>
            <a:ext cx="73170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u="sng">
                <a:solidFill>
                  <a:schemeClr val="lt1"/>
                </a:solidFill>
                <a:latin typeface="Lato"/>
                <a:ea typeface="Lato"/>
                <a:cs typeface="Lato"/>
                <a:sym typeface="Lato"/>
              </a:rPr>
              <a:t>HARDWARE REQUIREMENTS</a:t>
            </a:r>
            <a:endParaRPr b="1" u="sng">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0" lvl="0" marL="457200" rtl="0" algn="l">
              <a:spcBef>
                <a:spcPts val="0"/>
              </a:spcBef>
              <a:spcAft>
                <a:spcPts val="0"/>
              </a:spcAft>
              <a:buNone/>
            </a:pPr>
            <a:r>
              <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Processor:				1.8Ghz Dual-Core Intel Core i5 or above (Recommended)</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Hard Disk Drive: 			50GB or above (Recommended)</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Monitor: 				LCD Monitor (Recommended)</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AutoNum type="arabicPeriod"/>
            </a:pPr>
            <a:r>
              <a:rPr lang="en-GB">
                <a:solidFill>
                  <a:schemeClr val="lt1"/>
                </a:solidFill>
                <a:latin typeface="Lato"/>
                <a:ea typeface="Lato"/>
                <a:cs typeface="Lato"/>
                <a:sym typeface="Lato"/>
              </a:rPr>
              <a:t>RAM: 				4GB or above (Recommended)</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		</a:t>
            </a:r>
            <a:endParaRPr>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